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A70F276-1833-4A75-9C1D-A56E2295A68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329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655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94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708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442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001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73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099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266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4/23/2022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725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4/23/2022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005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4/23/2022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7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4/23/2022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194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4/23/2022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0528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4/23/2022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700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A70F276-1833-4A75-9C1D-A56E2295A68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8349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A70F276-1833-4A75-9C1D-A56E2295A68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778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A70F276-1833-4A75-9C1D-A56E2295A68D}" type="datetimeFigureOut">
              <a:rPr lang="en-US" smtClean="0"/>
              <a:pPr/>
              <a:t>4/23/2022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76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planetradio.co.uk/greatest-hits/suffolk/news/housing-crisis-suffolk-government-plan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56981798-4550-46DA-9172-4846E2FB66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D82EB7D3-3AD8-4ED1-9E1A-2906E1463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flipH="1">
            <a:off x="423335" y="404829"/>
            <a:ext cx="44788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F0FD49-1C0C-4A30-8CE9-AEF2FCA2B1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1110" y="1241266"/>
            <a:ext cx="4089633" cy="315375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en-GB" sz="2800" b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can we sustain Aldeburgh as a vibrant community in line with its profile as a well-known seaside town? </a:t>
            </a:r>
            <a:r>
              <a:rPr lang="en-GB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br>
              <a:rPr lang="en-GB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800" b="1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ED862-432B-4806-9098-54755D8832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1110" y="4591665"/>
            <a:ext cx="4089633" cy="1622322"/>
          </a:xfrm>
        </p:spPr>
        <p:txBody>
          <a:bodyPr>
            <a:normAutofit/>
          </a:bodyPr>
          <a:lstStyle/>
          <a:p>
            <a:r>
              <a:rPr lang="en-GB" sz="1800" b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Discussion points</a:t>
            </a:r>
            <a:br>
              <a:rPr lang="en-GB" sz="1800" b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dirty="0">
              <a:solidFill>
                <a:schemeClr val="accent1"/>
              </a:solidFill>
            </a:endParaRPr>
          </a:p>
        </p:txBody>
      </p:sp>
      <p:pic>
        <p:nvPicPr>
          <p:cNvPr id="4" name="Picture 3" descr="Chart, radar chart&#10;&#10;Description automatically generated">
            <a:extLst>
              <a:ext uri="{FF2B5EF4-FFF2-40B4-BE49-F238E27FC236}">
                <a16:creationId xmlns:a16="http://schemas.microsoft.com/office/drawing/2014/main" id="{A43973B6-28B3-C8D5-6D6E-D0E1C874AC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703"/>
          <a:stretch/>
        </p:blipFill>
        <p:spPr>
          <a:xfrm>
            <a:off x="5120117" y="461681"/>
            <a:ext cx="6585549" cy="5934638"/>
          </a:xfrm>
          <a:custGeom>
            <a:avLst/>
            <a:gdLst/>
            <a:ahLst/>
            <a:cxnLst/>
            <a:rect l="l" t="t" r="r" b="b"/>
            <a:pathLst>
              <a:path w="6585549" h="5934638">
                <a:moveTo>
                  <a:pt x="225406" y="0"/>
                </a:moveTo>
                <a:lnTo>
                  <a:pt x="6585549" y="0"/>
                </a:lnTo>
                <a:lnTo>
                  <a:pt x="6585549" y="5934638"/>
                </a:lnTo>
                <a:lnTo>
                  <a:pt x="226600" y="5934638"/>
                </a:lnTo>
                <a:lnTo>
                  <a:pt x="214529" y="5856373"/>
                </a:lnTo>
                <a:lnTo>
                  <a:pt x="203238" y="5780097"/>
                </a:lnTo>
                <a:lnTo>
                  <a:pt x="191320" y="5689292"/>
                </a:lnTo>
                <a:lnTo>
                  <a:pt x="177049" y="5581536"/>
                </a:lnTo>
                <a:lnTo>
                  <a:pt x="161995" y="5462279"/>
                </a:lnTo>
                <a:lnTo>
                  <a:pt x="146156" y="5327888"/>
                </a:lnTo>
                <a:lnTo>
                  <a:pt x="129376" y="5181389"/>
                </a:lnTo>
                <a:lnTo>
                  <a:pt x="112596" y="5022177"/>
                </a:lnTo>
                <a:lnTo>
                  <a:pt x="95503" y="4852675"/>
                </a:lnTo>
                <a:lnTo>
                  <a:pt x="79664" y="4669854"/>
                </a:lnTo>
                <a:lnTo>
                  <a:pt x="64453" y="4478558"/>
                </a:lnTo>
                <a:lnTo>
                  <a:pt x="50652" y="4276365"/>
                </a:lnTo>
                <a:lnTo>
                  <a:pt x="37480" y="4065697"/>
                </a:lnTo>
                <a:lnTo>
                  <a:pt x="25091" y="3845949"/>
                </a:lnTo>
                <a:lnTo>
                  <a:pt x="20700" y="3733351"/>
                </a:lnTo>
                <a:lnTo>
                  <a:pt x="15838" y="3618331"/>
                </a:lnTo>
                <a:lnTo>
                  <a:pt x="11291" y="3501495"/>
                </a:lnTo>
                <a:lnTo>
                  <a:pt x="8311" y="3384054"/>
                </a:lnTo>
                <a:lnTo>
                  <a:pt x="5645" y="3264191"/>
                </a:lnTo>
                <a:lnTo>
                  <a:pt x="2822" y="3143118"/>
                </a:lnTo>
                <a:lnTo>
                  <a:pt x="941" y="3019623"/>
                </a:lnTo>
                <a:lnTo>
                  <a:pt x="941" y="2894918"/>
                </a:lnTo>
                <a:lnTo>
                  <a:pt x="0" y="2769001"/>
                </a:lnTo>
                <a:lnTo>
                  <a:pt x="941" y="2641874"/>
                </a:lnTo>
                <a:lnTo>
                  <a:pt x="2822" y="2512931"/>
                </a:lnTo>
                <a:lnTo>
                  <a:pt x="4547" y="2383988"/>
                </a:lnTo>
                <a:lnTo>
                  <a:pt x="8311" y="2253229"/>
                </a:lnTo>
                <a:lnTo>
                  <a:pt x="12232" y="2121259"/>
                </a:lnTo>
                <a:lnTo>
                  <a:pt x="16779" y="1989289"/>
                </a:lnTo>
                <a:lnTo>
                  <a:pt x="23209" y="1856108"/>
                </a:lnTo>
                <a:lnTo>
                  <a:pt x="30893" y="1721716"/>
                </a:lnTo>
                <a:lnTo>
                  <a:pt x="38264" y="1586720"/>
                </a:lnTo>
                <a:lnTo>
                  <a:pt x="47673" y="1451723"/>
                </a:lnTo>
                <a:lnTo>
                  <a:pt x="58964" y="1314910"/>
                </a:lnTo>
                <a:lnTo>
                  <a:pt x="70255" y="1179913"/>
                </a:lnTo>
                <a:lnTo>
                  <a:pt x="83271" y="1042495"/>
                </a:lnTo>
                <a:lnTo>
                  <a:pt x="97542" y="904471"/>
                </a:lnTo>
                <a:lnTo>
                  <a:pt x="112596" y="768263"/>
                </a:lnTo>
                <a:lnTo>
                  <a:pt x="130160" y="630240"/>
                </a:lnTo>
                <a:lnTo>
                  <a:pt x="148978" y="492821"/>
                </a:lnTo>
                <a:lnTo>
                  <a:pt x="167640" y="354798"/>
                </a:lnTo>
                <a:lnTo>
                  <a:pt x="189438" y="217380"/>
                </a:lnTo>
                <a:lnTo>
                  <a:pt x="211706" y="80567"/>
                </a:lnTo>
                <a:close/>
              </a:path>
            </a:pathLst>
          </a:custGeom>
        </p:spPr>
      </p:pic>
      <p:sp>
        <p:nvSpPr>
          <p:cNvPr id="8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45327" y="190332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165200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068C4-0F49-4937-9A1B-9AC1452D0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issues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3DF40-3A4E-4AB0-B24F-30CF5586E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Aldeburgh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has one of the highest median ages in the UK (as many seaside towns do). But it stays short of being a retirement town. How does this happen?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Facilities for holidaymakers are good for the elderly (are they?). What about everyday facilities. Is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Aldeburgh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lacking normal shops? Are they in the right places?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Tourism is a big part of the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Aldeburgh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economy. But empty rental cottages “hollow out” central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Aldeburgh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Where are the main living areas for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Aldeburgh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Does tourism and town life interlock well or do they operate largely independently?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0969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13AB7-09CA-4EB2-9DF4-FBE1A965A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Housing and Second Homes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99090-FA42-4012-BE6E-80F395B57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People who regularly use their second homes contribute a great deal to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Aldeburgh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life. And owners frequently become full time residents. When might second homes, as Cornish residents feel, become a negative?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There is a commitment to providing new housing (of all types). Developers of new estates have to provide local facilities and, usually, affordable housing. Does this work in practice?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local council (not Town Council) has to provide housing for those in need. How is this well/best handled?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How is social housing provided in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Aldeburgh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? Are there other ways we can think of?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1824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A886B-15FF-483E-B5D4-5103BF0E8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Facebook comments to questionnaire on second home: https://www.facebook.com/search/top?q=second%20homes</a:t>
            </a:r>
            <a:endParaRPr lang="en-GB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8A6BF-A298-433A-B218-60CC1043C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0" i="0" dirty="0">
                <a:solidFill>
                  <a:srgbClr val="0505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Qu: Are second homes a blight or a benefit to rural communities in East Suffolk? (PS aren’t we a town?)</a:t>
            </a:r>
          </a:p>
          <a:p>
            <a:r>
              <a:rPr lang="en-US" sz="1700" b="0" i="0" dirty="0">
                <a:solidFill>
                  <a:srgbClr val="0505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Hey xxx, Where else are you requesting people fill this in? Be careful of bias in your research from where you request people fill in your questionnaire. This is a page of mostly locals, many who have strong ties and decades or even 100s of years of history to the area. It is kind of like asking a Vegan Facebook page if they think eating meat is a good idea!</a:t>
            </a:r>
          </a:p>
          <a:p>
            <a:r>
              <a:rPr lang="en-US" sz="1700" b="0" i="0" dirty="0">
                <a:solidFill>
                  <a:srgbClr val="0505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sadly many locals see holiday home owners as a pest</a:t>
            </a:r>
            <a:endParaRPr lang="en-US" sz="1700" dirty="0">
              <a:solidFill>
                <a:srgbClr val="0505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700" b="0" i="0" dirty="0">
                <a:solidFill>
                  <a:srgbClr val="0505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general antipathy towards the ‘visitors’ is truly sad </a:t>
            </a:r>
          </a:p>
          <a:p>
            <a:r>
              <a:rPr lang="en-US" sz="1700" b="0" i="0" dirty="0">
                <a:solidFill>
                  <a:srgbClr val="0505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nearly 40% of second home owners go on to be full time residents.</a:t>
            </a:r>
            <a:r>
              <a:rPr lang="en-US" sz="1700" dirty="0">
                <a:solidFill>
                  <a:srgbClr val="0505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(Town Plan)</a:t>
            </a:r>
          </a:p>
          <a:p>
            <a:pPr algn="l" fontAlgn="ctr"/>
            <a:r>
              <a:rPr lang="en-US" sz="17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Developers have built properties to sell for as much as they can.</a:t>
            </a:r>
          </a:p>
          <a:p>
            <a:br>
              <a:rPr lang="en-US" sz="1700" b="0" i="0" dirty="0">
                <a:solidFill>
                  <a:srgbClr val="1C1E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963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3D900-45A9-427C-8BF4-60C92D23B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“Homes in East Suffolk sit empty while thousands wait for housing”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CF441-7386-4BA6-9E05-843F2AF99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https://planetradio.co.uk/greatest-hits/suffolk/news/housing-crisis-suffolk-government-plan/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nearly 4000 people on the housing register trying to get a Council home.</a:t>
            </a:r>
            <a:endParaRPr lang="en-GB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“The houses are being delivered, but … the build is usually developed at about 50 homes per year, so 30% of those are for affordable rent. That will only give you a reasonable 15 homes per year on that one building site.“</a:t>
            </a:r>
          </a:p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 resort compulsory purchase for empty homes.</a:t>
            </a:r>
          </a:p>
        </p:txBody>
      </p:sp>
    </p:spTree>
    <p:extLst>
      <p:ext uri="{BB962C8B-B14F-4D97-AF65-F5344CB8AC3E}">
        <p14:creationId xmlns:p14="http://schemas.microsoft.com/office/powerpoint/2010/main" val="1889366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86C73-E711-4B20-88C9-42346044A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ideas: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E2F91-1EDB-4675-9E49-AE974BCE8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Southwold Neighborhood Plan: all newly built houses to be used as primary residences</a:t>
            </a:r>
          </a:p>
          <a:p>
            <a:r>
              <a:rPr lang="en-US" dirty="0"/>
              <a:t>North Cornwall call for compulsory purchase of unoccupied second homes.</a:t>
            </a:r>
          </a:p>
          <a:p>
            <a:r>
              <a:rPr lang="en-US" dirty="0"/>
              <a:t>Radio 4 on Thursday at 7:56am</a:t>
            </a:r>
          </a:p>
          <a:p>
            <a:r>
              <a:rPr lang="en-US" dirty="0"/>
              <a:t>CPRE: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/>
              <a:t>1,000% increase in short-term lets nationally between 2015-2021</a:t>
            </a:r>
            <a:endParaRPr lang="en-GB" sz="15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/>
              <a:t>Higher council tax on second homes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/>
              <a:t>Tighter controls on holiday lets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/>
              <a:t>Legislation: one genuinely affordable home for every market home built</a:t>
            </a:r>
          </a:p>
          <a:p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0670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B6ADA-2411-45DD-9F6A-EE8C3523F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ideas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CD970-381F-4B26-8E96-E1254ABD1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Plymouth: Community infrastructure levy on holiday </a:t>
            </a:r>
            <a:r>
              <a:rPr lang="en-US" dirty="0" err="1"/>
              <a:t>andshort</a:t>
            </a:r>
            <a:r>
              <a:rPr lang="en-US" dirty="0"/>
              <a:t>-lets</a:t>
            </a:r>
          </a:p>
          <a:p>
            <a:r>
              <a:rPr lang="en-US" dirty="0"/>
              <a:t>Devon: 90 night letting limits on short-term lets.</a:t>
            </a:r>
          </a:p>
          <a:p>
            <a:r>
              <a:rPr lang="en-US" dirty="0"/>
              <a:t>From 2023 Welsh local authorities can treble council tax on second homes and empty properties</a:t>
            </a:r>
          </a:p>
          <a:p>
            <a:r>
              <a:rPr lang="en-US" dirty="0"/>
              <a:t>Limit business rates…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23496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636</Words>
  <Application>Microsoft Office PowerPoint</Application>
  <PresentationFormat>Widescreen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Century Gothic</vt:lpstr>
      <vt:lpstr>Wingdings</vt:lpstr>
      <vt:lpstr>Wingdings 3</vt:lpstr>
      <vt:lpstr>Ion Boardroom</vt:lpstr>
      <vt:lpstr>How can we sustain Aldeburgh as a vibrant community in line with its profile as a well-known seaside town?   </vt:lpstr>
      <vt:lpstr>The issues</vt:lpstr>
      <vt:lpstr>Social Housing and Second Homes</vt:lpstr>
      <vt:lpstr>Facebook comments to questionnaire on second home: https://www.facebook.com/search/top?q=second%20homes</vt:lpstr>
      <vt:lpstr>“Homes in East Suffolk sit empty while thousands wait for housing”</vt:lpstr>
      <vt:lpstr>Some ideas:</vt:lpstr>
      <vt:lpstr>More ideas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can we sustain Aldeburgh as a vibrant community in line with its profile as a well-known seaside town?   </dc:title>
  <dc:creator>Reece Thomas, Katherine</dc:creator>
  <cp:lastModifiedBy>Reece Thomas, Katherine</cp:lastModifiedBy>
  <cp:revision>1</cp:revision>
  <dcterms:created xsi:type="dcterms:W3CDTF">2022-04-23T09:53:52Z</dcterms:created>
  <dcterms:modified xsi:type="dcterms:W3CDTF">2022-04-23T10:30:47Z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6c24981-b6df-48f8-949b-0896357b9b03_Enabled">
    <vt:lpwstr>true</vt:lpwstr>
  </property>
  <property fmtid="{D5CDD505-2E9C-101B-9397-08002B2CF9AE}" pid="3" name="MSIP_Label_06c24981-b6df-48f8-949b-0896357b9b03_SetDate">
    <vt:lpwstr>2022-04-23T10:30:47Z</vt:lpwstr>
  </property>
  <property fmtid="{D5CDD505-2E9C-101B-9397-08002B2CF9AE}" pid="4" name="MSIP_Label_06c24981-b6df-48f8-949b-0896357b9b03_Method">
    <vt:lpwstr>Privileged</vt:lpwstr>
  </property>
  <property fmtid="{D5CDD505-2E9C-101B-9397-08002B2CF9AE}" pid="5" name="MSIP_Label_06c24981-b6df-48f8-949b-0896357b9b03_Name">
    <vt:lpwstr>Official</vt:lpwstr>
  </property>
  <property fmtid="{D5CDD505-2E9C-101B-9397-08002B2CF9AE}" pid="6" name="MSIP_Label_06c24981-b6df-48f8-949b-0896357b9b03_SiteId">
    <vt:lpwstr>dd615949-5bd0-4da0-ac52-28ef8d336373</vt:lpwstr>
  </property>
  <property fmtid="{D5CDD505-2E9C-101B-9397-08002B2CF9AE}" pid="7" name="MSIP_Label_06c24981-b6df-48f8-949b-0896357b9b03_ActionId">
    <vt:lpwstr>a0e2e8e7-f18b-4a32-a2e9-6013732752c3</vt:lpwstr>
  </property>
  <property fmtid="{D5CDD505-2E9C-101B-9397-08002B2CF9AE}" pid="8" name="MSIP_Label_06c24981-b6df-48f8-949b-0896357b9b03_ContentBits">
    <vt:lpwstr>0</vt:lpwstr>
  </property>
</Properties>
</file>